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Average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Averag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Sumeet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822b25f77_3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822b25f77_3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Ling and Sabrina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822b25f77_3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822b25f77_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Ling and Sabrina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822b25f77_3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822b25f77_3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Ling and Sabrina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 </a:t>
            </a:r>
            <a:r>
              <a:rPr lang="en" sz="1300"/>
              <a:t>performed</a:t>
            </a:r>
            <a:r>
              <a:rPr lang="en" sz="1300"/>
              <a:t> a chi-square hypothesis the model does not follow a poisson and it isn't a good fit.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822b25f77_3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822b25f77_3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Ling and Sabrina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822b25f77_3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822b25f77_3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Ling and Sabrina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822b25f77_3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822b25f77_3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Ling and Sabrina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822b25f77_3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822b25f77_3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822b25f77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822b25f77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Kimball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668c12a67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668c12a67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Kimball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668c12a67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668c12a67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Sumeet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8b82438d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8b82438d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Sumeet</a:t>
            </a:r>
            <a:endParaRPr sz="1700">
              <a:solidFill>
                <a:srgbClr val="231F20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31F20"/>
                </a:solidFill>
              </a:rPr>
              <a:t>Time </a:t>
            </a:r>
            <a:endParaRPr sz="1700">
              <a:solidFill>
                <a:srgbClr val="231F20"/>
              </a:solidFill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231F20"/>
              </a:buClr>
              <a:buSzPts val="1700"/>
              <a:buChar char="●"/>
            </a:pPr>
            <a:r>
              <a:rPr lang="en" sz="1700">
                <a:solidFill>
                  <a:srgbClr val="231F20"/>
                </a:solidFill>
              </a:rPr>
              <a:t>Weather variations</a:t>
            </a:r>
            <a:endParaRPr sz="1700">
              <a:solidFill>
                <a:srgbClr val="231F20"/>
              </a:solidFill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700"/>
              <a:buChar char="●"/>
            </a:pPr>
            <a:r>
              <a:rPr lang="en" sz="1700">
                <a:solidFill>
                  <a:srgbClr val="231F20"/>
                </a:solidFill>
              </a:rPr>
              <a:t>Type of membership</a:t>
            </a:r>
            <a:endParaRPr b="1" sz="2400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8b73a2a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8b73a2a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Sumeet weather</a:t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Indicates whether user was a "registered" member (Annual Member, 30-Day Member or Day Key Member) or a "casual" rider (Single Trip, 24-Hour Pass, 3-Day Pass or 5-Day Pass)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822b25f77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822b25f77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Sumeet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822b25f77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822b25f77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Sumeet  tourist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8c49959e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8c49959e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kimball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822b25f77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822b25f77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Kimball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822b25f77_3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822b25f77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Kimball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0" y="281178"/>
            <a:ext cx="9144000" cy="458114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6000" stPos="0" sy="-100000" ky="0"/>
          </a:effectLst>
        </p:spPr>
      </p:pic>
      <p:sp>
        <p:nvSpPr>
          <p:cNvPr id="87" name="Google Shape;87;p13"/>
          <p:cNvSpPr txBox="1"/>
          <p:nvPr>
            <p:ph type="ctrTitle"/>
          </p:nvPr>
        </p:nvSpPr>
        <p:spPr>
          <a:xfrm>
            <a:off x="6023450" y="2776375"/>
            <a:ext cx="45042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Kimball Wu</a:t>
            </a:r>
            <a:endParaRPr sz="2400"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Pei-Yi Cheng</a:t>
            </a:r>
            <a:endParaRPr sz="2400"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Ling Tan</a:t>
            </a:r>
            <a:endParaRPr sz="2400"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Sumeet Mishra </a:t>
            </a:r>
            <a:endParaRPr sz="2400"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8" name="Google Shape;88;p13"/>
          <p:cNvSpPr txBox="1"/>
          <p:nvPr>
            <p:ph type="ctrTitle"/>
          </p:nvPr>
        </p:nvSpPr>
        <p:spPr>
          <a:xfrm>
            <a:off x="6026325" y="1382888"/>
            <a:ext cx="18735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E30000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4800">
              <a:solidFill>
                <a:srgbClr val="E3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4">
            <a:alphaModFix/>
          </a:blip>
          <a:srcRect b="28186" l="0" r="0" t="33794"/>
          <a:stretch/>
        </p:blipFill>
        <p:spPr>
          <a:xfrm>
            <a:off x="762400" y="1347300"/>
            <a:ext cx="5606574" cy="9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478900" y="65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Poisson </a:t>
            </a:r>
            <a:r>
              <a:rPr lang="en"/>
              <a:t>Prediction</a:t>
            </a:r>
            <a:r>
              <a:rPr lang="en"/>
              <a:t> Model</a:t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00" y="1295900"/>
            <a:ext cx="4330374" cy="38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528100" y="601150"/>
            <a:ext cx="7590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Types of day</a:t>
            </a: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x  </a:t>
            </a:r>
            <a:r>
              <a:rPr b="1" lang="en" sz="1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Hours</a:t>
            </a: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+ </a:t>
            </a:r>
            <a:r>
              <a:rPr b="1" lang="en" sz="1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Normal Weather</a:t>
            </a:r>
            <a:endParaRPr sz="1800">
              <a:solidFill>
                <a:schemeClr val="accent3"/>
              </a:solidFill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970" y="1372100"/>
            <a:ext cx="4007604" cy="377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3" y="948850"/>
            <a:ext cx="4678256" cy="404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>
            <p:ph type="title"/>
          </p:nvPr>
        </p:nvSpPr>
        <p:spPr>
          <a:xfrm>
            <a:off x="478900" y="-10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Poisson Prediction Model</a:t>
            </a:r>
            <a:endParaRPr/>
          </a:p>
        </p:txBody>
      </p:sp>
      <p:sp>
        <p:nvSpPr>
          <p:cNvPr id="164" name="Google Shape;164;p23"/>
          <p:cNvSpPr txBox="1"/>
          <p:nvPr/>
        </p:nvSpPr>
        <p:spPr>
          <a:xfrm>
            <a:off x="528100" y="448750"/>
            <a:ext cx="7590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Count = Season</a:t>
            </a: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x </a:t>
            </a:r>
            <a:r>
              <a:rPr b="1" lang="en" sz="1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Hours</a:t>
            </a: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under</a:t>
            </a: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Normal Weather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4572000" y="2309175"/>
            <a:ext cx="825300" cy="34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Seasons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729450" y="213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good is our model?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958050" y="3390138"/>
            <a:ext cx="76887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Chi-Squared test with very small P-value                  Underfit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4"/>
          <p:cNvSpPr txBox="1"/>
          <p:nvPr>
            <p:ph type="title"/>
          </p:nvPr>
        </p:nvSpPr>
        <p:spPr>
          <a:xfrm>
            <a:off x="881850" y="3991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Fixing overdispersion using </a:t>
            </a:r>
            <a:r>
              <a:rPr lang="en">
                <a:solidFill>
                  <a:srgbClr val="A61C00"/>
                </a:solidFill>
              </a:rPr>
              <a:t>Q</a:t>
            </a:r>
            <a:r>
              <a:rPr lang="en">
                <a:solidFill>
                  <a:srgbClr val="A61C00"/>
                </a:solidFill>
              </a:rPr>
              <a:t>uasi-poisson</a:t>
            </a:r>
            <a:r>
              <a:rPr lang="en"/>
              <a:t> Prediction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1018350" y="1236000"/>
            <a:ext cx="65865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Baseline</a:t>
            </a:r>
            <a:r>
              <a:rPr lang="en" sz="1700"/>
              <a:t>                       1962000</a:t>
            </a:r>
            <a:r>
              <a:rPr lang="en" sz="1700"/>
              <a:t>                             175.2611</a:t>
            </a:r>
            <a:r>
              <a:rPr lang="en" sz="1700"/>
              <a:t> </a:t>
            </a:r>
            <a:endParaRPr/>
          </a:p>
        </p:txBody>
      </p:sp>
      <p:sp>
        <p:nvSpPr>
          <p:cNvPr id="174" name="Google Shape;174;p24"/>
          <p:cNvSpPr txBox="1"/>
          <p:nvPr/>
        </p:nvSpPr>
        <p:spPr>
          <a:xfrm>
            <a:off x="1097075" y="1729875"/>
            <a:ext cx="61566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Types of day</a:t>
            </a: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x  </a:t>
            </a:r>
            <a:r>
              <a:rPr b="1" lang="en" sz="1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Hours</a:t>
            </a:r>
            <a:endParaRPr sz="17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Registered    </a:t>
            </a:r>
            <a:r>
              <a:rPr lang="en" sz="1700"/>
              <a:t>        330800                                17.68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Casual                     </a:t>
            </a:r>
            <a:r>
              <a:rPr lang="en" sz="1700"/>
              <a:t>201900                                27.72</a:t>
            </a:r>
            <a:r>
              <a:rPr lang="en" sz="1700"/>
              <a:t> </a:t>
            </a:r>
            <a:endParaRPr/>
          </a:p>
        </p:txBody>
      </p:sp>
      <p:sp>
        <p:nvSpPr>
          <p:cNvPr id="175" name="Google Shape;175;p24"/>
          <p:cNvSpPr txBox="1"/>
          <p:nvPr/>
        </p:nvSpPr>
        <p:spPr>
          <a:xfrm>
            <a:off x="1097075" y="2775275"/>
            <a:ext cx="80469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Season</a:t>
            </a: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x </a:t>
            </a:r>
            <a:r>
              <a:rPr b="1" lang="en" sz="1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Hours  </a:t>
            </a:r>
            <a:r>
              <a:rPr lang="en" sz="1700"/>
              <a:t>          </a:t>
            </a:r>
            <a:r>
              <a:rPr lang="en" sz="1700"/>
              <a:t>546400</a:t>
            </a:r>
            <a:r>
              <a:rPr lang="en" sz="1700"/>
              <a:t>                               </a:t>
            </a:r>
            <a:r>
              <a:rPr lang="en" sz="1700"/>
              <a:t>38.09</a:t>
            </a:r>
            <a:endParaRPr/>
          </a:p>
        </p:txBody>
      </p:sp>
      <p:sp>
        <p:nvSpPr>
          <p:cNvPr id="176" name="Google Shape;176;p24"/>
          <p:cNvSpPr txBox="1"/>
          <p:nvPr/>
        </p:nvSpPr>
        <p:spPr>
          <a:xfrm>
            <a:off x="2944225" y="840100"/>
            <a:ext cx="5636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Residual Deviance           </a:t>
            </a:r>
            <a:r>
              <a:rPr b="1" lang="en" sz="1700"/>
              <a:t>Overdispersion</a:t>
            </a:r>
            <a:r>
              <a:rPr b="1" lang="en" sz="1700"/>
              <a:t>            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478900" y="-10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1C00"/>
                </a:solidFill>
              </a:rPr>
              <a:t>Quasipoisson</a:t>
            </a:r>
            <a:r>
              <a:rPr lang="en"/>
              <a:t> Prediction Model</a:t>
            </a:r>
            <a:endParaRPr/>
          </a:p>
        </p:txBody>
      </p:sp>
      <p:sp>
        <p:nvSpPr>
          <p:cNvPr id="182" name="Google Shape;182;p25"/>
          <p:cNvSpPr txBox="1"/>
          <p:nvPr/>
        </p:nvSpPr>
        <p:spPr>
          <a:xfrm>
            <a:off x="680500" y="524950"/>
            <a:ext cx="7590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log(count) = </a:t>
            </a:r>
            <a:r>
              <a:rPr b="1" lang="en" sz="1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Season</a:t>
            </a: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x </a:t>
            </a:r>
            <a:r>
              <a:rPr b="1" lang="en" sz="1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Hours 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 under </a:t>
            </a:r>
            <a:r>
              <a:rPr b="1" lang="en" sz="1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Normal</a:t>
            </a:r>
            <a:r>
              <a:rPr b="1" lang="en" sz="1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 Weather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5422425" y="3186825"/>
            <a:ext cx="300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Residual Deviance: 1723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Overdispersion</a:t>
            </a:r>
            <a:r>
              <a:rPr lang="en" sz="1700"/>
              <a:t>: </a:t>
            </a:r>
            <a:r>
              <a:rPr lang="en" sz="1700"/>
              <a:t>0.1355995</a:t>
            </a:r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25" y="988350"/>
            <a:ext cx="4378926" cy="417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5460275" y="1435975"/>
            <a:ext cx="65865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Baseline</a:t>
            </a:r>
            <a:r>
              <a:rPr lang="en" sz="1700"/>
              <a:t>                    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Residual Deviance</a:t>
            </a:r>
            <a:r>
              <a:rPr lang="en" sz="1700"/>
              <a:t>  6668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Overdispersion: 0.474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                       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422850" y="-76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answer the business questions -</a:t>
            </a:r>
            <a:r>
              <a:rPr lang="en">
                <a:solidFill>
                  <a:srgbClr val="FF0000"/>
                </a:solidFill>
              </a:rPr>
              <a:t> Promotions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727650" y="27300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700"/>
              <a:buFont typeface="Arial"/>
              <a:buAutoNum type="arabicPeriod"/>
            </a:pPr>
            <a:r>
              <a:rPr lang="en" sz="17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We would introduce a </a:t>
            </a:r>
            <a:r>
              <a:rPr b="1" lang="en" sz="17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Weekend Pass</a:t>
            </a:r>
            <a:r>
              <a:rPr lang="en" sz="17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for $12</a:t>
            </a:r>
            <a:endParaRPr sz="17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pass valid starting 0:01 am Saturday till 11:59 pm Sunday</a:t>
            </a:r>
            <a:endParaRPr sz="17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700"/>
              <a:buFont typeface="Arial"/>
              <a:buAutoNum type="arabicPeriod"/>
            </a:pPr>
            <a:r>
              <a:rPr lang="en" sz="17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We would introduce a </a:t>
            </a:r>
            <a:r>
              <a:rPr b="1" lang="en" sz="17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Seasonal Membership</a:t>
            </a:r>
            <a:r>
              <a:rPr lang="en" sz="17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for $35 </a:t>
            </a:r>
            <a:endParaRPr sz="17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Membership valid for 3 consecutive months</a:t>
            </a:r>
            <a:endParaRPr sz="17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700"/>
              <a:buFont typeface="Arial"/>
              <a:buAutoNum type="arabicPeriod"/>
            </a:pPr>
            <a:r>
              <a:rPr b="1" lang="en" sz="17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Corporate Memberships</a:t>
            </a:r>
            <a:endParaRPr b="1" sz="17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50" y="484800"/>
            <a:ext cx="5681947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6128625" y="649800"/>
            <a:ext cx="3503700" cy="17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Annual Membership 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$85/year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30 Days Membership 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$28/30 Days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727650" y="13125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To save on maintenance cost by adjusting the number of bikes put out on the streets at a different time of a year. For example, reduce the number of bikes in winter by half of the amount from summer. </a:t>
            </a:r>
            <a:endParaRPr sz="17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7"/>
          <p:cNvSpPr txBox="1"/>
          <p:nvPr>
            <p:ph type="title"/>
          </p:nvPr>
        </p:nvSpPr>
        <p:spPr>
          <a:xfrm>
            <a:off x="393300" y="14750"/>
            <a:ext cx="8361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answer the business questions -</a:t>
            </a:r>
            <a:r>
              <a:rPr lang="en">
                <a:solidFill>
                  <a:srgbClr val="FF0000"/>
                </a:solidFill>
              </a:rPr>
              <a:t> </a:t>
            </a:r>
            <a:r>
              <a:rPr lang="en">
                <a:solidFill>
                  <a:srgbClr val="FF0000"/>
                </a:solidFill>
              </a:rPr>
              <a:t>Maintenance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2780500" y="1298900"/>
            <a:ext cx="4915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</a:t>
            </a:r>
            <a:endParaRPr sz="4800"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922" y="2190750"/>
            <a:ext cx="3322753" cy="21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/>
        </p:nvSpPr>
        <p:spPr>
          <a:xfrm>
            <a:off x="1057650" y="4634625"/>
            <a:ext cx="73335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Reference: Fanaee-T, Hadi, and Gama, Joao, 'Event labeling combining ensemble detectors and background knowledge', Progress in Artificial Intelligence (2013): pp. 1-15, Springer Berlin Heidelberg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463" y="768075"/>
            <a:ext cx="5637074" cy="446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>
            <p:ph type="title"/>
          </p:nvPr>
        </p:nvSpPr>
        <p:spPr>
          <a:xfrm>
            <a:off x="213625" y="16150"/>
            <a:ext cx="929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How bike Usage are Affected by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Conditions and Type of Days</a:t>
            </a:r>
            <a:endParaRPr sz="2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267150" y="76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How bike Usage are affected by</a:t>
            </a:r>
            <a:r>
              <a:rPr lang="en"/>
              <a:t> seasons</a:t>
            </a:r>
            <a:endParaRPr/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050" y="611400"/>
            <a:ext cx="4538644" cy="445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50" y="152400"/>
            <a:ext cx="798195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 b="28186" l="0" r="0" t="33794"/>
          <a:stretch/>
        </p:blipFill>
        <p:spPr>
          <a:xfrm>
            <a:off x="520850" y="4493350"/>
            <a:ext cx="2869025" cy="4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531149" cy="200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7650" y="305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are going to answer the following questions:</a:t>
            </a:r>
            <a:endParaRPr sz="1800"/>
          </a:p>
        </p:txBody>
      </p:sp>
      <p:sp>
        <p:nvSpPr>
          <p:cNvPr id="102" name="Google Shape;102;p15"/>
          <p:cNvSpPr txBox="1"/>
          <p:nvPr/>
        </p:nvSpPr>
        <p:spPr>
          <a:xfrm>
            <a:off x="727650" y="1080425"/>
            <a:ext cx="7970400" cy="3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31F20"/>
                </a:solidFill>
              </a:rPr>
              <a:t>Capital Bikeshare has provided an eco-friendly alternative way to commute around D.C other than taking the Metro or driving. </a:t>
            </a:r>
            <a:endParaRPr sz="1700">
              <a:solidFill>
                <a:srgbClr val="231F2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31F20"/>
                </a:solidFill>
              </a:rPr>
              <a:t> We want to bring more profit to the company, by analyzing traveling behavior of bike usage:</a:t>
            </a:r>
            <a:endParaRPr sz="1700">
              <a:solidFill>
                <a:srgbClr val="231F2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231F20"/>
              </a:buClr>
              <a:buSzPts val="1700"/>
              <a:buAutoNum type="arabicPeriod"/>
            </a:pPr>
            <a:r>
              <a:rPr lang="en" sz="1700">
                <a:solidFill>
                  <a:srgbClr val="231F20"/>
                </a:solidFill>
              </a:rPr>
              <a:t>Introduce new promotions that would interest Capital Bikeshare (potential) users.</a:t>
            </a:r>
            <a:endParaRPr sz="1700">
              <a:solidFill>
                <a:srgbClr val="231F2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700"/>
              <a:buAutoNum type="arabicPeriod"/>
            </a:pPr>
            <a:r>
              <a:rPr lang="en" sz="1700">
                <a:solidFill>
                  <a:srgbClr val="231F20"/>
                </a:solidFill>
              </a:rPr>
              <a:t>Decrease bike maintenance cost.</a:t>
            </a:r>
            <a:endParaRPr b="1" sz="2400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7650" y="628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Backgrounds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499050" y="1293113"/>
            <a:ext cx="76887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" sz="1800">
                <a:solidFill>
                  <a:srgbClr val="000000"/>
                </a:solidFill>
              </a:rPr>
              <a:t>Data Collection</a:t>
            </a:r>
            <a:endParaRPr b="1" sz="18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lphaLcPeriod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Hourly (and daily) bike rental counts between years 2011 and 2012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eriod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weather and seasonal information</a:t>
            </a:r>
            <a:b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" sz="1800">
                <a:solidFill>
                  <a:srgbClr val="000000"/>
                </a:solidFill>
              </a:rPr>
              <a:t>Dataset &amp; Attributes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09" name="Google Shape;109;p16"/>
          <p:cNvSpPr txBox="1"/>
          <p:nvPr/>
        </p:nvSpPr>
        <p:spPr>
          <a:xfrm>
            <a:off x="963175" y="3486250"/>
            <a:ext cx="3236100" cy="14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Temporal variables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Hour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Workingday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Weekday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Month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Year</a:t>
            </a:r>
            <a:endParaRPr sz="1600"/>
          </a:p>
        </p:txBody>
      </p:sp>
      <p:sp>
        <p:nvSpPr>
          <p:cNvPr id="110" name="Google Shape;110;p16"/>
          <p:cNvSpPr txBox="1"/>
          <p:nvPr/>
        </p:nvSpPr>
        <p:spPr>
          <a:xfrm>
            <a:off x="5470350" y="3490600"/>
            <a:ext cx="3451500" cy="17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Membership variables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Casual User (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Single Trip &amp; Pass</a:t>
            </a:r>
            <a:r>
              <a:rPr lang="en" sz="1600"/>
              <a:t>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Registered (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Yearly or Monthly Membership</a:t>
            </a:r>
            <a:r>
              <a:rPr lang="en" sz="1600"/>
              <a:t>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1" name="Google Shape;111;p16"/>
          <p:cNvSpPr txBox="1"/>
          <p:nvPr/>
        </p:nvSpPr>
        <p:spPr>
          <a:xfrm>
            <a:off x="3234500" y="3490600"/>
            <a:ext cx="30000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Weather variables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Temperature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Humidity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Windspeed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Weather</a:t>
            </a:r>
            <a:endParaRPr sz="1600"/>
          </a:p>
        </p:txBody>
      </p:sp>
      <p:sp>
        <p:nvSpPr>
          <p:cNvPr id="112" name="Google Shape;112;p16"/>
          <p:cNvSpPr txBox="1"/>
          <p:nvPr/>
        </p:nvSpPr>
        <p:spPr>
          <a:xfrm>
            <a:off x="0" y="0"/>
            <a:ext cx="3880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3" name="Google Shape;113;p16"/>
          <p:cNvSpPr txBox="1"/>
          <p:nvPr/>
        </p:nvSpPr>
        <p:spPr>
          <a:xfrm>
            <a:off x="963175" y="2797675"/>
            <a:ext cx="32361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Response</a:t>
            </a:r>
            <a:r>
              <a:rPr lang="en" sz="1600"/>
              <a:t> variable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Count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892275" y="20087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Type of Days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Seasons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Different type of Weather Conditions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Temperature, Humidity</a:t>
            </a:r>
            <a:endParaRPr sz="2300"/>
          </a:p>
        </p:txBody>
      </p:sp>
      <p:sp>
        <p:nvSpPr>
          <p:cNvPr id="119" name="Google Shape;119;p17"/>
          <p:cNvSpPr txBox="1"/>
          <p:nvPr>
            <p:ph type="title"/>
          </p:nvPr>
        </p:nvSpPr>
        <p:spPr>
          <a:xfrm>
            <a:off x="727650" y="543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need to explore the following relationships:</a:t>
            </a:r>
            <a:endParaRPr sz="1800"/>
          </a:p>
        </p:txBody>
      </p:sp>
      <p:sp>
        <p:nvSpPr>
          <p:cNvPr id="120" name="Google Shape;120;p17"/>
          <p:cNvSpPr txBox="1"/>
          <p:nvPr/>
        </p:nvSpPr>
        <p:spPr>
          <a:xfrm>
            <a:off x="739875" y="1388425"/>
            <a:ext cx="64503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How is the bike usage affected by</a:t>
            </a:r>
            <a:r>
              <a:rPr b="1" lang="en" sz="24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b="1" sz="2400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267150" y="0"/>
            <a:ext cx="10182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How bike usage is affected by different day of and hour</a:t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50" y="639421"/>
            <a:ext cx="4234224" cy="4278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774" y="763800"/>
            <a:ext cx="4337825" cy="4057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267150" y="0"/>
            <a:ext cx="10182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How bike usage is affected by different season and weather</a:t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75" y="600925"/>
            <a:ext cx="7604175" cy="42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 txBox="1"/>
          <p:nvPr>
            <p:ph type="title"/>
          </p:nvPr>
        </p:nvSpPr>
        <p:spPr>
          <a:xfrm>
            <a:off x="272575" y="-42250"/>
            <a:ext cx="929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How bike Usage are </a:t>
            </a:r>
            <a:r>
              <a:rPr lang="en" sz="2300"/>
              <a:t>Affected</a:t>
            </a:r>
            <a:r>
              <a:rPr lang="en" sz="2300"/>
              <a:t> by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Temperature</a:t>
            </a:r>
            <a:r>
              <a:rPr lang="en" sz="2000"/>
              <a:t> and  Humidity Levels on Average </a:t>
            </a:r>
            <a:endParaRPr sz="2000"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50" y="805725"/>
            <a:ext cx="4498825" cy="424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200" y="863625"/>
            <a:ext cx="4498825" cy="4242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727650" y="478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know about the bike usage so far...</a:t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727650" y="1441200"/>
            <a:ext cx="7688700" cy="3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Its hourly usage </a:t>
            </a:r>
            <a:r>
              <a:rPr lang="en" sz="1800"/>
              <a:t>pattern is very different in</a:t>
            </a:r>
            <a:r>
              <a:rPr lang="en" sz="1800"/>
              <a:t> w</a:t>
            </a:r>
            <a:r>
              <a:rPr lang="en" sz="1800"/>
              <a:t>ork day and in non-work day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Two peaks  v.s.  One peak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Causal user shows up in non-work day.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It </a:t>
            </a:r>
            <a:r>
              <a:rPr lang="en" sz="1800"/>
              <a:t>drops considerably when rain or snow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People like to ride in summer, hate to ride in winter. Fall and spring </a:t>
            </a:r>
            <a:r>
              <a:rPr lang="en" sz="1800"/>
              <a:t>fall in between. Difference conditions on type of weather. 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It </a:t>
            </a:r>
            <a:r>
              <a:rPr lang="en" sz="1800"/>
              <a:t>drops when </a:t>
            </a:r>
            <a:r>
              <a:rPr lang="en" sz="1800"/>
              <a:t>temperature</a:t>
            </a:r>
            <a:r>
              <a:rPr lang="en" sz="1800"/>
              <a:t> falls or humidity rises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With an exception that when weather is TOO hot 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